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75672-4822-5FFF-6D3E-DE5EED32F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2E73FB-DF23-ACEA-F527-787F9FC9C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9BEF3D-337F-46C6-B75F-023BCF5D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19735-02DC-6CA1-DFA3-43AEB426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8985D-7466-44A5-8007-A81A5F96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8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58C4E-F8E2-C4B9-E1D5-580BD2FC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ED9285-2291-82D6-FDBE-6F9CE3438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5ABA4-02F8-4DBF-4E48-8985B598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40215-9F78-CB61-E2C7-A3F081F7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87FF-1A1A-572C-30FB-6C92EF64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63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4DAF0B-51FB-4EB7-AA61-6832A7B43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016D8E-FF4E-F538-9541-D4D280B1F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C40410-989C-738D-9E0B-6A514C09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13373C-60A3-D979-7715-C52890EC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2FEB5-82AE-C7BE-2A4E-C5EE199A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C5777-DB63-5755-DE27-0CBE5116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DC98E-637D-CB50-676B-456B7D34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46F88-8106-3D7C-018F-941359E4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5A34CA-8939-4C25-4538-9983E867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A7566-2D29-E38C-A9C2-1B96C77E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4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5F6C2-FF59-0B38-FD95-52F44AAD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787065-45AB-A36C-7AE6-9022E20B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B8EDF5-0F78-BD68-3E23-30D8555B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A12DC3-76CA-46CE-01C1-4E49229E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85B2-158F-4F41-7302-E49E1F4E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2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76644-0177-084F-9820-577A4324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BBB545-8A22-FFFF-1BF7-A7FEDA58E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A4C3FB-7B1D-27D5-165E-FA02C9BFB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91C1B0-70CB-A732-A7E1-FCADEEF2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280BE7-78EE-2171-5777-842A7111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20003A-ECEE-E725-0AAF-432F8BE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7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2B400-9163-09DA-1AAB-51C4E576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5A869-09FA-BB0F-DFBF-4F1AA0054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93C4F7-888A-B0A3-4B0C-C74688889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6437FF-A654-9167-8341-C77793DE4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7D2886-9842-A420-3CA5-300713E0C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2341E7-2BAF-69AC-6A68-B6134008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08C5E2-7AFF-25A1-1564-FB9920B5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FCA682-C038-2EFE-AB0E-E8036265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4F44D-FAF1-842B-D8E3-D3C05A78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3BF1E1-4876-9E95-CB96-0026B080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34A5B0-6728-04C7-377A-1B48E768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3EADFA-C030-EA74-E1A6-70CBBA14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1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4B0A8F-A04B-054B-A217-E37360B5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D4EEEA-FDF3-9B7D-FE11-ECC1953DE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89FB3A-77F0-48D5-4CE6-62EC81AF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6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FC2F-CC74-6879-8CA3-82D9F5A3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255383-7447-81B7-62F2-2FA360488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8CAB89-B19E-8CEC-DA0E-611380035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4A0989-3E86-E34C-97FA-1E3CA4B9C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60267D-BA1E-7CE3-9C9A-E42FBE9F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87EE8E-A5DF-908B-5115-04C8DAE3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3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DFB37-1927-278F-EF24-7B46FA05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AA1A99-D524-76A8-D51C-4D2D769A3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238C82-5B96-5F45-36D0-013B903B4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DFDA29-D2C9-23D2-3ACB-8E139D054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263FB4-D5B9-36F9-69F7-1B3163EE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58303C-DD05-F2DB-F0F0-D2731137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6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9FB6B-5AFC-C2C1-8E4D-55DBBCD9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3D227-6475-429B-4846-F66CDF0E8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CDE84F-3272-1DB2-9ED6-31C7DB9B11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04579D-09CB-4B59-AE09-CE7580B3DDF1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F5734E-E3E8-C455-30F3-485B1DB3D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7642F-DD2B-E1A1-0E6D-036B71336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1EFB2A-4F27-4AE3-B6E8-C8A86E673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9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library.ru/ejvlz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author_info.asp?isnew=1&amp;rpage=https%3A%2F%2Fwww%2Eelibrary%2Eru%2Fdefaultx%2Easp%3Fsession%3Doff" TargetMode="External"/><Relationship Id="rId2" Type="http://schemas.openxmlformats.org/officeDocument/2006/relationships/hyperlink" Target="https://elibrary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BE613-341B-2E98-C4A8-7119B556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ru-RU" sz="4800" b="1">
                <a:solidFill>
                  <a:srgbClr val="FFFF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Инструкция к процессу идентификации ссылок Литературы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3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018319-C282-EB79-A163-DD2D1506F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DC880C-E6BA-C3E6-3041-9A9A5759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19" y="457200"/>
            <a:ext cx="766916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0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3D516-1768-0092-7DC8-EE6F36B2A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2664C7A-AE76-5803-353E-3CEE7C577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344B5DFC-BD6D-F053-8EFC-1C18FD6CE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9345FB8-2409-30B6-B46D-D00E9899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EEF37-3D83-6939-6FB2-36F226268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Тут расположено поле для ввода имеющегося списка литературы.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0481C7-CB63-15DC-420D-E85C2F6FF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9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FB5A7-DFAF-9304-8055-B59A1D338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FBD49E-B607-19AA-FB5B-DE8880F57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6" y="457200"/>
            <a:ext cx="109056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7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4FAB84-8A61-7FF0-BF71-676F3C5D5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4186A92-D66B-417E-B40A-69083217C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3C6BF5F1-8EBD-A0E7-5A2E-C7EB8785A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3EDD3678-3707-8BAF-22A1-7437DCC3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A9894-4A6B-92FF-DEBE-1A94E7A3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dirty="0"/>
              <a:t>Выставляем отмеченные «галки», загружаем список литературы, жмём «Поиск»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8A50C-0554-254D-1987-6A44F21F3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0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DDB92-87B7-515D-1E81-F42BE60B4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4AB959-867F-95CF-AA2E-2E408ACC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75" y="457200"/>
            <a:ext cx="9586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11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5932A2-796D-35FE-65ED-E750C79B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2FD19EE-E056-5E0C-52E3-CE99FACDD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6C7705B-104E-0BD1-8ED3-555C4D873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DB9918A5-FBD5-E048-A922-F570E42F4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3949B-8B88-338D-29FF-F0C61BD5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dirty="0"/>
              <a:t>Получаем форматированный вывод с активными ссылками </a:t>
            </a:r>
            <a:r>
              <a:rPr lang="en-US" sz="3400" dirty="0"/>
              <a:t>DOI </a:t>
            </a:r>
            <a:r>
              <a:rPr lang="ru-RU" sz="3400" dirty="0"/>
              <a:t>и </a:t>
            </a:r>
            <a:r>
              <a:rPr lang="en-US" sz="3400" dirty="0"/>
              <a:t>EDN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38F083-1A8D-B4A4-B284-92ECA1F3B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93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D7843E-9BF9-CA39-1493-5167161E1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9F8008-4829-52E0-8297-2720D4813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289" y="457200"/>
            <a:ext cx="654942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5A93EE-5385-58B2-1CAF-BF58BCBC9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6DFD0DE-31A1-FF0C-410B-95A059792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8095923D-6591-BF18-01FD-2E565A139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074B7A3-6BAB-63A1-6681-5275F766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65B2A-1AFF-8159-F4DC-BE5B4E18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Активные ссылки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DOI </a:t>
            </a:r>
            <a:r>
              <a:rPr lang="ru-RU" sz="3400" dirty="0"/>
              <a:t>и </a:t>
            </a:r>
            <a:r>
              <a:rPr lang="en-US" sz="3400" dirty="0"/>
              <a:t>EDN</a:t>
            </a:r>
            <a:r>
              <a:rPr lang="ru-RU" sz="3400" dirty="0"/>
              <a:t>,</a:t>
            </a:r>
            <a:r>
              <a:rPr lang="en-US" sz="3400" dirty="0"/>
              <a:t> </a:t>
            </a:r>
            <a:r>
              <a:rPr lang="ru-RU" sz="3400" dirty="0"/>
              <a:t>при их наличии, копируем в буфер обмена: правая клавиши мыши, пункт «Копировать ссылку», и в соответствии со своим списком литературы вставляем полную ссылку в конце цитирования через пробел.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29614F-7F65-6B9E-420D-79DC5A0A4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5B7D02-33CE-26F2-1473-5B49ABADC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D1CBA-B12D-46D5-1D37-69FEB6F0F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31" y="457200"/>
            <a:ext cx="925073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0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662EB-97EA-DB61-D935-A620251D0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F692E5-18C7-AE3F-34E5-49CF4ADAF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9143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0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CB8FD-9836-05B8-4CA1-56E3B6D0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портале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Elibrary.ru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существует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удобный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сервис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поиска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идентификации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ссылок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Литературы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представленному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списку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того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чтобы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им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воспользоваться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необходимо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Авторизоваться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сайте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https://elibrary.ru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455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A6620-03A7-7E55-6D66-E46B93BAD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8C4DCE9-1BAC-FB46-54C0-A1EC80C17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D7841C5-7063-3391-BDE7-59321A028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1F822D48-34AF-FA1C-3FF7-D90A57C33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2761F6-F25F-C6A9-0705-650D93D8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4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 ссылки подобного вида:</a:t>
            </a:r>
            <a:br>
              <a:rPr lang="ru-RU" sz="34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ru-RU" sz="34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dirty="0" err="1"/>
              <a:t>Potekaev</a:t>
            </a:r>
            <a:r>
              <a:rPr lang="en-US" sz="3400" dirty="0"/>
              <a:t> NN, </a:t>
            </a:r>
            <a:r>
              <a:rPr lang="en-US" sz="3400" dirty="0" err="1"/>
              <a:t>Kisina</a:t>
            </a:r>
            <a:r>
              <a:rPr lang="en-US" sz="3400" dirty="0"/>
              <a:t> VI, Romanova IV, </a:t>
            </a:r>
            <a:r>
              <a:rPr lang="en-US" sz="3400" dirty="0" err="1"/>
              <a:t>Guschin</a:t>
            </a:r>
            <a:r>
              <a:rPr lang="en-US" sz="3400" dirty="0"/>
              <a:t> AE, </a:t>
            </a:r>
            <a:r>
              <a:rPr lang="en-US" sz="3400" dirty="0" err="1"/>
              <a:t>Polevschikova</a:t>
            </a:r>
            <a:r>
              <a:rPr lang="en-US" sz="3400" dirty="0"/>
              <a:t> SA. Current status of Mycoplasma genitalium infection. Russian Journal of Clinical Dermatology and Venereology. 2018;17(3):12–21. (in Russian)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76AE5E-6EAD-776B-986A-AC6F51596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036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E3C56-BA86-5A30-A836-C153BCEE4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5D9B506-4CF7-5AE3-A7FF-13AD282D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985341D-EAC3-2E8E-0DAF-2BA57FF76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DE3531B9-6F31-7373-D942-6EB6C4179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551B1-1C1C-A15F-D943-07020304A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4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Необходимо получить:</a:t>
            </a:r>
            <a:br>
              <a:rPr lang="ru-RU" sz="34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ru-RU" sz="3400" i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dirty="0" err="1"/>
              <a:t>Potekaev</a:t>
            </a:r>
            <a:r>
              <a:rPr lang="en-US" sz="3400" dirty="0"/>
              <a:t> N.N., </a:t>
            </a:r>
            <a:r>
              <a:rPr lang="en-US" sz="3400" dirty="0" err="1"/>
              <a:t>Kisina</a:t>
            </a:r>
            <a:r>
              <a:rPr lang="en-US" sz="3400" dirty="0"/>
              <a:t> V.I., Romanova I.V., </a:t>
            </a:r>
            <a:r>
              <a:rPr lang="en-US" sz="3400" dirty="0" err="1"/>
              <a:t>Guschin</a:t>
            </a:r>
            <a:r>
              <a:rPr lang="en-US" sz="3400" dirty="0"/>
              <a:t> A.E., </a:t>
            </a:r>
            <a:r>
              <a:rPr lang="en-US" sz="3400" dirty="0" err="1"/>
              <a:t>Polevschikova</a:t>
            </a:r>
            <a:r>
              <a:rPr lang="en-US" sz="3400" dirty="0"/>
              <a:t> S.A. Current status of Mycoplasma genitalium infection. Russian Journal of Clinical Dermatology and Venereology. 2018; 17(3): 12-21.   https://doi.org/10.17116/klinderma201817312 https://elibrary.ru/uvfdoq (in Russian).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62DF52-3903-55FE-CE59-BC40EE82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590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2EC1C-6A20-90A6-6841-BF586524E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17A158E-753A-D284-D7DE-CBAD1E83B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86704114-77F2-BDB6-257C-5AF29048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568AA07-50BE-4C81-6B22-081A05013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56823-9723-B171-6F84-8B0A392D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Наличие полных ссылок даст возможность лёгкого перехода по ссылке интересующемуся читателю непосредственно из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pdf-</a:t>
            </a:r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файла, места расположения цифровой копии статьи,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03BD-00A2-93D2-B1ED-809DCA78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307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B407EB-781B-75DA-6945-B59192E7A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2975D68-A728-E4F3-C85C-763B24A15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69BEE568-5C8A-B8CE-094E-F944E653C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BC116D91-12C7-FD10-BDE7-A0E7471A3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B84E6-BB11-6FA3-5E5A-2B29BD32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dirty="0"/>
              <a:t>а самое главное, при занесении метаданных статьи в реферативные базы данных, придаст значимости </a:t>
            </a:r>
            <a:r>
              <a:rPr lang="ru-RU" sz="3400" b="1" dirty="0"/>
              <a:t>реферативному весу</a:t>
            </a:r>
            <a:r>
              <a:rPr lang="ru-RU" sz="3400" dirty="0"/>
              <a:t> написанной статьи!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EA7D4A-B2EF-B203-CEC4-7DD7660B9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731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450CCF-A020-9F55-3FB5-BDDC08AA4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B907E49-8E9C-A858-4476-C71415F14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7020B574-69F9-61D7-A097-DDC1888C2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45476648-0F80-6D2D-5034-691A07198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F1C45-0DDA-878E-7D80-17DA8CE7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Напи</a:t>
            </a:r>
            <a:r>
              <a:rPr lang="ru-RU" sz="3400" dirty="0"/>
              <a:t>санная статья приобретёт вид законченной и полностью проработанной, с освоением материалов цитируемой литературы.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88C2DD-7F93-12CA-ABFB-9764EDDE4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0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92B65D-9063-CDE3-8781-80E986B7D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06BD7FC-0514-4578-58C6-B9B58F4DC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B978142F-5515-872D-9966-CF7210A95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3C1BD2E-76D1-90E1-E169-E1A4BC3C9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44F91-3AEA-2033-AB9F-44BEFBC7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том случае, если сервис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Elibrary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 той или иной причине не смог идентифицировать источник литературы, нет активных ссылок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DOI </a:t>
            </a:r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</a:t>
            </a:r>
            <a:r>
              <a:rPr lang="en-US" sz="3400" dirty="0"/>
              <a:t>N</a:t>
            </a:r>
            <a:r>
              <a:rPr lang="ru-RU" sz="3400" dirty="0"/>
              <a:t>, то несложно найти недостающие данные, используя поиск Яндекс, </a:t>
            </a:r>
            <a:r>
              <a:rPr lang="en-US" sz="3400" dirty="0"/>
              <a:t>Google </a:t>
            </a:r>
            <a:r>
              <a:rPr lang="ru-RU" sz="3400" dirty="0"/>
              <a:t>и пр.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C49841-ACE7-2C28-2EEB-BBA902C0C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479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487062-BA82-A102-CC25-5B5BFCCB6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4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Freeform: Shape 14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Rectangle 14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4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DC2D4F-1E8B-ECDC-855D-526D7A729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29664"/>
            <a:ext cx="10905066" cy="3598671"/>
          </a:xfrm>
          <a:prstGeom prst="rect">
            <a:avLst/>
          </a:prstGeom>
          <a:ln>
            <a:noFill/>
          </a:ln>
        </p:spPr>
      </p:pic>
      <p:sp>
        <p:nvSpPr>
          <p:cNvPr id="154" name="Isosceles Triangle 15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9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AFE65-7585-F128-665C-EBE246F5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8EC3CBC-4E01-1BDC-FE15-79FEE8B20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F69A1C96-5F04-472A-D88D-D57DF4EB3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F920DBC4-4F62-D0FB-6C04-091CF905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675FD-E46F-5BB6-6AEF-44F3C6A1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Копируе</a:t>
            </a:r>
            <a:r>
              <a:rPr lang="ru-RU" sz="3400" dirty="0"/>
              <a:t>м источник в строку поиска…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53EA9A-968E-F286-E14D-0509C77DE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44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D8AA44-04E7-AFFA-7831-851AC4DEC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1" name="Isosceles Triangle 17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AFD5C7-10A4-60A1-41A7-E87EFC3CE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67" y="643467"/>
            <a:ext cx="7528465" cy="5571065"/>
          </a:xfrm>
          <a:prstGeom prst="rect">
            <a:avLst/>
          </a:prstGeom>
          <a:ln>
            <a:noFill/>
          </a:ln>
        </p:spPr>
      </p:pic>
      <p:sp>
        <p:nvSpPr>
          <p:cNvPr id="173" name="Isosceles Triangle 17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2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8AC30-501C-DA8C-5A94-BCC2F33CD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898E8C0-0520-55A4-4580-2D684965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81434755-F1A4-4E46-DA94-3CE378D01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5B69AED-0608-F3F3-9960-0F3D832E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4F02E-A841-AA8E-BDE5-FDC7ED5E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Получаем вывод, отправляемся на месторасположение источника, проверяем соответствие списка авторов, наименования и прочих метаданных, копируем ссылку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DOI</a:t>
            </a:r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C7121-6931-3AD1-D73E-0AF60D0CE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3F6EA4-7AD0-8A3C-B326-CFDBC238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77" y="457200"/>
            <a:ext cx="585444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37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9B0BF3-E2E8-3530-FF46-F1CECAD2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8" name="Isosceles Triangle 18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2FBE2-C1F1-1A84-7AC2-712FE0B10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4" y="643467"/>
            <a:ext cx="6773332" cy="5571065"/>
          </a:xfrm>
          <a:prstGeom prst="rect">
            <a:avLst/>
          </a:prstGeom>
          <a:ln>
            <a:noFill/>
          </a:ln>
        </p:spPr>
      </p:pic>
      <p:sp>
        <p:nvSpPr>
          <p:cNvPr id="190" name="Isosceles Triangle 18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DFBC9-E57D-ACCE-B3FD-8191D1E7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4C9435B-052D-2CE6-2391-CCF73807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287CA941-A145-AB44-E3A2-E2BF4604A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528D2B3-5001-ACC2-66BC-EA0ABDAEE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45505-4495-D3A1-2819-3D2715B7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Можем факультативно указать </a:t>
            </a:r>
            <a:r>
              <a:rPr lang="ru-RU" sz="3400" dirty="0"/>
              <a:t>идентификатор </a:t>
            </a:r>
            <a:r>
              <a:rPr lang="en-US" sz="3400" dirty="0"/>
              <a:t>PubMed</a:t>
            </a:r>
            <a:r>
              <a:rPr lang="ru-RU" sz="3400" dirty="0"/>
              <a:t>, типа </a:t>
            </a:r>
            <a:r>
              <a:rPr lang="en-US" sz="3400" dirty="0"/>
              <a:t>PMID: 12345678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AAC379-2407-B15C-6ECD-73905D35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31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E58307-854C-EE30-1A3F-A301E20A6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4E9F8F-A2DB-DC40-45CB-5D7B3A6F3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BA4243AC-BB80-5094-110C-F40A2B3DD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C990179-8770-CE2E-3F56-36997774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E058E-55EE-4208-51FB-43D1264D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списках литературы не допускается:</a:t>
            </a:r>
            <a:b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Дублирование источников: в этом случае необходимо переработать список ссылок, а также нумерацию ссылок на источники в </a:t>
            </a:r>
            <a:r>
              <a:rPr lang="ru-RU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тексте статьи.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E6D386-88CC-0228-4658-99CC0914A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4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64B1F4-1908-918B-A978-452D0B40B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9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5" name="Isosceles Triangle 20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EF9107-4A51-4AD2-4366-95B8A01FF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36" y="643467"/>
            <a:ext cx="6573527" cy="5571065"/>
          </a:xfrm>
          <a:prstGeom prst="rect">
            <a:avLst/>
          </a:prstGeom>
          <a:ln>
            <a:noFill/>
          </a:ln>
        </p:spPr>
      </p:pic>
      <p:sp>
        <p:nvSpPr>
          <p:cNvPr id="207" name="Isosceles Triangle 20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79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50AA44-7263-C4D0-B01B-E1E2BFECD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C7B8E93-0D1C-79DA-0F71-4F1530C22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CCC71D27-C95D-0CE4-856C-F4B2233E3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00BE2B10-00B2-8684-5C65-E0A1C6157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1FB1F-D6F1-9371-A922-405EAD38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dirty="0"/>
              <a:t>2</a:t>
            </a:r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Придуманные, сгенерированные ссылки, отмеченные в выводе поиска «восклицательным знаком». В случае «вопросительного знака» требуется тщательная проверка ссылки.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6CB3F-4049-4419-000F-17CD66291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8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335EC-122E-CE48-6385-9A8DEB2D0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2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2" name="Isosceles Triangle 2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774D5F-CB89-16AA-40AC-D9CD81E97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67" y="643467"/>
            <a:ext cx="7528465" cy="5571065"/>
          </a:xfrm>
          <a:prstGeom prst="rect">
            <a:avLst/>
          </a:prstGeom>
          <a:ln>
            <a:noFill/>
          </a:ln>
        </p:spPr>
      </p:pic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56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03FC9-69FD-E56E-2E1A-7FD18954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DEFDE22-D651-22D8-A1F7-B18C11CCC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A852D1BD-B73A-194B-2F75-9B28900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AF5A0EA-9873-EBC0-DBFF-604146EB4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E0258-3CAE-89A4-730B-1291DA31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Придуманные, сгенерированные ссылки являются идентификаторо</a:t>
            </a:r>
            <a:r>
              <a:rPr lang="ru-RU" sz="3400" dirty="0"/>
              <a:t>м фальсификации, нулевой научной значимости написанной статьи. Выявление подобных статей в реферативных базах данных в недобром свете окрашивает автора, негативно влияет на репутацию Издательства!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CB1E61-21BF-B040-08F3-E88C9545A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132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A70C92-7749-B953-2AB6-6F0756710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86D94FF-86F1-28D7-795B-F594998C7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8F9A8E90-0AEF-352E-D4AA-D2EA5EA5D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016A40E2-1B10-046D-E5A9-135232C72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441E3-B84F-C8B9-AF4C-AD50BA07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3148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Желаем Авторам честных, высококлассных научных работ, повышения индекса цитирования!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744F3-707A-740C-63AD-10269090C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771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8C2CB9-2BC4-3154-3D93-DE4C8C0CF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431B359-BB07-852A-5C93-A5343DABE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D4D8324-4AE9-77BC-B899-27FBD5358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ABD4688-CE41-48C3-185C-5F9E3525E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979F3-1399-E11A-CE77-E69A7C9F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том случае, если вы не зареги</a:t>
            </a:r>
            <a:r>
              <a:rPr lang="ru-RU" sz="3400" dirty="0"/>
              <a:t>стрированы на портале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https://elibrary.ru</a:t>
            </a:r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, необходимо пройти процедуру регистрации тут — </a:t>
            </a:r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ссылка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71460E-B89A-44F1-8BF2-ABA65B8FA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07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D66A0-A9CC-9927-FE46-257DACF3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024256-2918-2382-725C-9CF4A3CB3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457200"/>
            <a:ext cx="609600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EB150-7378-68E0-FACB-6536C567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955C8C-EE05-4B94-7ADD-FF4D016B5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2" y="457200"/>
            <a:ext cx="60188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15A78C-8327-681D-07A5-80A5A4574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C66784C-2D8D-4EEE-F7F8-F4167336C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17A2E09-96C1-F346-8921-F1A45D51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4786C7E-C5F9-A5E6-BC7E-C0EB2779A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246B9-CAE0-8D37-86D1-046A6D7C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После прохождения процедуры авторизации находим стикер 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EDN </a:t>
            </a:r>
            <a:r>
              <a:rPr lang="ru-RU" sz="3400" dirty="0"/>
              <a:t>на зелёном поле и переходим в</a:t>
            </a:r>
            <a:r>
              <a:rPr lang="en-US" sz="3400" dirty="0"/>
              <a:t> </a:t>
            </a:r>
            <a:r>
              <a:rPr lang="ru-RU" sz="3400" dirty="0"/>
              <a:t>этот раздел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52FBA-BB07-1DCF-2B84-7B99217B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65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99977-F980-62AB-E7B8-6B3FABEB2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3A4C2C-F2CA-A551-FC5A-EB4D530E0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94" y="457200"/>
            <a:ext cx="749981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CB5871-C8BF-DB96-B1C9-F613C533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EACE322-9497-8D33-B7CE-956662027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6B0BF920-DB77-DCEE-0AC4-4CFC657CB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2D4A49A1-337B-03FA-0E0F-5768AB7E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25659-DAAF-643E-C335-3500192A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Затем наша </a:t>
            </a:r>
            <a:r>
              <a:rPr lang="ru-RU" sz="3400" dirty="0"/>
              <a:t>цель «Сервис для автоматической идентификации ссылок в списке цитируемой литературы»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D3195-E995-231E-7385-496BE5652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944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517</Words>
  <Application>Microsoft Office PowerPoint</Application>
  <PresentationFormat>Широкоэкранный</PresentationFormat>
  <Paragraphs>22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Calibri Light</vt:lpstr>
      <vt:lpstr>Тема Office</vt:lpstr>
      <vt:lpstr>Инструкция к процессу идентификации ссылок Литературы</vt:lpstr>
      <vt:lpstr>На портале Elibrary.ru существует удобный сервис поиска и идентификации ссылок Литературы по представленному списку. Для того, чтобы им воспользоваться, необходимо: 1. Авторизоваться на сайте https://elibrary.ru</vt:lpstr>
      <vt:lpstr>Презентация PowerPoint</vt:lpstr>
      <vt:lpstr>В том случае, если вы не зарегистрированы на портале https://elibrary.ru , необходимо пройти процедуру регистрации тут — ссылка</vt:lpstr>
      <vt:lpstr>Презентация PowerPoint</vt:lpstr>
      <vt:lpstr>Презентация PowerPoint</vt:lpstr>
      <vt:lpstr>После прохождения процедуры авторизации находим стикер EDN на зелёном поле и переходим в этот раздел</vt:lpstr>
      <vt:lpstr>Презентация PowerPoint</vt:lpstr>
      <vt:lpstr>Затем наша цель «Сервис для автоматической идентификации ссылок в списке цитируемой литературы»</vt:lpstr>
      <vt:lpstr>Презентация PowerPoint</vt:lpstr>
      <vt:lpstr>Тут расположено поле для ввода имеющегося списка литературы.</vt:lpstr>
      <vt:lpstr>Презентация PowerPoint</vt:lpstr>
      <vt:lpstr>Выставляем отмеченные «галки», загружаем список литературы, жмём «Поиск»</vt:lpstr>
      <vt:lpstr>Презентация PowerPoint</vt:lpstr>
      <vt:lpstr>Получаем форматированный вывод с активными ссылками DOI и EDN</vt:lpstr>
      <vt:lpstr>Презентация PowerPoint</vt:lpstr>
      <vt:lpstr>Активные ссылки DOI и EDN, при их наличии, копируем в буфер обмена: правая клавиши мыши, пункт «Копировать ссылку», и в соответствии со своим списком литературы вставляем полную ссылку в конце цитирования через пробел.</vt:lpstr>
      <vt:lpstr>Презентация PowerPoint</vt:lpstr>
      <vt:lpstr>Презентация PowerPoint</vt:lpstr>
      <vt:lpstr>Из ссылки подобного вида:  Potekaev NN, Kisina VI, Romanova IV, Guschin AE, Polevschikova SA. Current status of Mycoplasma genitalium infection. Russian Journal of Clinical Dermatology and Venereology. 2018;17(3):12–21. (in Russian)</vt:lpstr>
      <vt:lpstr>Необходимо получить:  Potekaev N.N., Kisina V.I., Romanova I.V., Guschin A.E., Polevschikova S.A. Current status of Mycoplasma genitalium infection. Russian Journal of Clinical Dermatology and Venereology. 2018; 17(3): 12-21.   https://doi.org/10.17116/klinderma201817312 https://elibrary.ru/uvfdoq (in Russian).</vt:lpstr>
      <vt:lpstr>Наличие полных ссылок даст возможность лёгкого перехода по ссылке интересующемуся читателю непосредственно из pdf-файла, места расположения цифровой копии статьи,</vt:lpstr>
      <vt:lpstr>а самое главное, при занесении метаданных статьи в реферативные базы данных, придаст значимости реферативному весу написанной статьи!</vt:lpstr>
      <vt:lpstr>Написанная статья приобретёт вид законченной и полностью проработанной, с освоением материалов цитируемой литературы.</vt:lpstr>
      <vt:lpstr>В том случае, если сервис Elibrary по той или иной причине не смог идентифицировать источник литературы, нет активных ссылок DOI и EDN, то несложно найти недостающие данные, используя поиск Яндекс, Google и пр.</vt:lpstr>
      <vt:lpstr>Презентация PowerPoint</vt:lpstr>
      <vt:lpstr>Копируем источник в строку поиска…</vt:lpstr>
      <vt:lpstr>Презентация PowerPoint</vt:lpstr>
      <vt:lpstr>Получаем вывод, отправляемся на месторасположение источника, проверяем соответствие списка авторов, наименования и прочих метаданных, копируем ссылку DOI.</vt:lpstr>
      <vt:lpstr>Презентация PowerPoint</vt:lpstr>
      <vt:lpstr>Можем факультативно указать идентификатор PubMed, типа PMID: 12345678</vt:lpstr>
      <vt:lpstr>В списках литературы не допускается: 1. Дублирование источников: в этом случае необходимо переработать список ссылок, а также нумерацию ссылок на источники в тексте статьи.</vt:lpstr>
      <vt:lpstr>Презентация PowerPoint</vt:lpstr>
      <vt:lpstr>2. Придуманные, сгенерированные ссылки, отмеченные в выводе поиска «восклицательным знаком». В случае «вопросительного знака» требуется тщательная проверка ссылки.</vt:lpstr>
      <vt:lpstr>Презентация PowerPoint</vt:lpstr>
      <vt:lpstr>Придуманные, сгенерированные ссылки являются идентификатором фальсификации, нулевой научной значимости написанной статьи. Выявление подобных статей в реферативных базах данных в недобром свете окрашивает автора, негативно влияет на репутацию Издательства!</vt:lpstr>
      <vt:lpstr>Желаем Авторам честных, высококлассных научных работ, повышения индекса цитирования!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Николай Люблев</dc:creator>
  <cp:lastModifiedBy>Николай Люблев</cp:lastModifiedBy>
  <cp:revision>8</cp:revision>
  <dcterms:created xsi:type="dcterms:W3CDTF">2026-05-21T08:38:52Z</dcterms:created>
  <dcterms:modified xsi:type="dcterms:W3CDTF">2026-05-21T09:54:55Z</dcterms:modified>
</cp:coreProperties>
</file>