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6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80" d="100"/>
          <a:sy n="80" d="100"/>
        </p:scale>
        <p:origin x="-739" y="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675672-4822-5FFF-6D3E-DE5EED32F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92E73FB-DF23-ACEA-F527-787F9FC9C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49BEF3D-337F-46C6-B75F-023BCF5D4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579D-09CB-4B59-AE09-CE7580B3DDF1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3119735-02DC-6CA1-DFA3-43AEB426F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E08985D-7466-44A5-8007-A81A5F96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FB2A-4F27-4AE3-B6E8-C8A86E673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085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358C4E-F8E2-C4B9-E1D5-580BD2FC1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DED9285-2291-82D6-FDBE-6F9CE3438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045ABA4-02F8-4DBF-4E48-8985B598B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579D-09CB-4B59-AE09-CE7580B3DDF1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040215-9F78-CB61-E2C7-A3F081F72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F5F87FF-1A1A-572C-30FB-6C92EF646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FB2A-4F27-4AE3-B6E8-C8A86E673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63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84DAF0B-51FB-4EB7-AA61-6832A7B436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6016D8E-FF4E-F538-9541-D4D280B1F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0C40410-989C-738D-9E0B-6A514C097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579D-09CB-4B59-AE09-CE7580B3DDF1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513373C-60A3-D979-7715-C52890EC2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942FEB5-82AE-C7BE-2A4E-C5EE199A7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FB2A-4F27-4AE3-B6E8-C8A86E673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89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AC5777-DB63-5755-DE27-0CBE5116E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57DC98E-637D-CB50-676B-456B7D344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C646F88-8106-3D7C-018F-941359E48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579D-09CB-4B59-AE09-CE7580B3DDF1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45A34CA-8939-4C25-4538-9983E8678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3A7566-2D29-E38C-A9C2-1B96C77E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FB2A-4F27-4AE3-B6E8-C8A86E673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43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D5F6C2-FF59-0B38-FD95-52F44AAD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6787065-45AB-A36C-7AE6-9022E20BA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EB8EDF5-0F78-BD68-3E23-30D8555BE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579D-09CB-4B59-AE09-CE7580B3DDF1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CA12DC3-76CA-46CE-01C1-4E49229EE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18385B2-158F-4F41-7302-E49E1F4E5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FB2A-4F27-4AE3-B6E8-C8A86E673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32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376644-0177-084F-9820-577A43241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1BBB545-8A22-FFFF-1BF7-A7FEDA58EF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EA4C3FB-7B1D-27D5-165E-FA02C9BFB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F91C1B0-70CB-A732-A7E1-FCADEEF2D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579D-09CB-4B59-AE09-CE7580B3DDF1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1280BE7-78EE-2171-5777-842A71117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520003A-ECEE-E725-0AAF-432F8BE5E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FB2A-4F27-4AE3-B6E8-C8A86E673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27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72B400-9163-09DA-1AAB-51C4E576D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145A869-09FA-BB0F-DFBF-4F1AA0054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D93C4F7-888A-B0A3-4B0C-C74688889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56437FF-A654-9167-8341-C77793DE4F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17D2886-9842-A420-3CA5-300713E0C7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82341E7-2BAF-69AC-6A68-B6134008E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579D-09CB-4B59-AE09-CE7580B3DDF1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708C5E2-7AFF-25A1-1564-FB9920B5F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2FCA682-C038-2EFE-AB0E-E80362654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FB2A-4F27-4AE3-B6E8-C8A86E673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28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D4F44D-FAF1-842B-D8E3-D3C05A78A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03BF1E1-4876-9E95-CB96-0026B080A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579D-09CB-4B59-AE09-CE7580B3DDF1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434A5B0-6728-04C7-377A-1B48E768E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83EADFA-C030-EA74-E1A6-70CBBA14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FB2A-4F27-4AE3-B6E8-C8A86E673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41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14B0A8F-A04B-054B-A217-E37360B54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579D-09CB-4B59-AE09-CE7580B3DDF1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AD4EEEA-FDF3-9B7D-FE11-ECC1953DE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A89FB3A-77F0-48D5-4CE6-62EC81AFB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FB2A-4F27-4AE3-B6E8-C8A86E673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6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3FFC2F-CC74-6879-8CA3-82D9F5A39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3255383-7447-81B7-62F2-2FA360488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38CAB89-B19E-8CEC-DA0E-611380035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14A0989-3E86-E34C-97FA-1E3CA4B9C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579D-09CB-4B59-AE09-CE7580B3DDF1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960267D-BA1E-7CE3-9C9A-E42FBE9F4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687EE8E-A5DF-908B-5115-04C8DAE3F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FB2A-4F27-4AE3-B6E8-C8A86E673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63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1DFB37-1927-278F-EF24-7B46FA059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6AA1A99-D524-76A8-D51C-4D2D769A3E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4238C82-5B96-5F45-36D0-013B903B4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8DFDA29-D2C9-23D2-3ACB-8E139D054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579D-09CB-4B59-AE09-CE7580B3DDF1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1263FB4-D5B9-36F9-69F7-1B3163EE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258303C-DD05-F2DB-F0F0-D27311371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FB2A-4F27-4AE3-B6E8-C8A86E673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36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99FB6B-5AFC-C2C1-8E4D-55DBBCD9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D63D227-6475-429B-4846-F66CDF0E8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ECDE84F-3272-1DB2-9ED6-31C7DB9B11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04579D-09CB-4B59-AE09-CE7580B3DDF1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AF5734E-E3E8-C455-30F3-485B1DB3D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F7642F-DD2B-E1A1-0E6D-036B71336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1EFB2A-4F27-4AE3-B6E8-C8A86E673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89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library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ibrary.ru/author_info.asp?isnew=1&amp;rpage=https://www.elibrary.ru/defaultx.asp?session%3Doff" TargetMode="External"/><Relationship Id="rId2" Type="http://schemas.openxmlformats.org/officeDocument/2006/relationships/hyperlink" Target="https://elibrary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0E30439A-8A5B-46EC-8283-9B6B031D40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CEAD642-85CF-4750-8432-7C80C901F0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A33EEAE-15D5-4119-8C1E-89D943F911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30D8B3B-9B80-4025-B934-26DC7D7CD2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B5A1B09C-1565-46F8-B70F-621C5EB48A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1BE613-341B-2E98-C4A8-7119B556B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r>
              <a:rPr lang="en-US" sz="4800" b="1" dirty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Instructions for the Process of Identifying Literature References </a:t>
            </a:r>
            <a:endParaRPr lang="ru-RU" sz="4800" b="1" dirty="0">
              <a:solidFill>
                <a:srgbClr val="FFFFFF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C516CC8-80AC-446C-A56E-9F54B72104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3947E58-F088-49F1-A3D1-DEA690192E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3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B0018319-C282-EB79-A163-DD2D1506F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="" xmlns:a16="http://schemas.microsoft.com/office/drawing/2014/main" id="{AB8C311F-7253-4AED-9701-7FC0708C4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E2384209-CB15-4CDF-9D31-C44FD9A3F2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2633B3B5-CC90-43F0-8714-D31D1F3F0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A8D57A06-A426-446D-B02C-A2DC6B62E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5DC880C-E6BA-C3E6-3041-9A9A57599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19" y="457200"/>
            <a:ext cx="766916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0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A053D516-1768-0092-7DC8-EE6F36B2A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42664C7A-AE76-5803-353E-3CEE7C577D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="" xmlns:a16="http://schemas.microsoft.com/office/drawing/2014/main" id="{344B5DFC-BD6D-F053-8EFC-1C18FD6CEA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="" xmlns:a16="http://schemas.microsoft.com/office/drawing/2014/main" id="{29345FB8-2409-30B6-B46D-D00E9899A4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AEEF37-3D83-6939-6FB2-36F22626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dirty="0"/>
              <a:t>Here you will find a field for entering an existing reference </a:t>
            </a:r>
            <a:r>
              <a:rPr lang="en-US" sz="3400" dirty="0" smtClean="0"/>
              <a:t>list</a:t>
            </a:r>
            <a:r>
              <a:rPr lang="ru-RU" sz="3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B0481C7-CB63-15DC-420D-E85C2F6FFB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9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613FB5A7-DFAF-9304-8055-B59A1D338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="" xmlns:a16="http://schemas.microsoft.com/office/drawing/2014/main" id="{AB8C311F-7253-4AED-9701-7FC0708C4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E2384209-CB15-4CDF-9D31-C44FD9A3F2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2633B3B5-CC90-43F0-8714-D31D1F3F0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A8D57A06-A426-446D-B02C-A2DC6B62E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FFBD49E-B607-19AA-FB5B-DE8880F57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56" y="457200"/>
            <a:ext cx="1090568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B84FAB84-8A61-7FF0-BF71-676F3C5D5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34186A92-D66B-417E-B40A-69083217CD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="" xmlns:a16="http://schemas.microsoft.com/office/drawing/2014/main" id="{3C6BF5F1-8EBD-A0E7-5A2E-C7EB8785A0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="" xmlns:a16="http://schemas.microsoft.com/office/drawing/2014/main" id="{3EDD3678-3707-8BAF-22A1-7437DCC3BC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5A9894-4A6B-92FF-DEBE-1A94E7A34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dirty="0"/>
              <a:t>Check the boxes, upload the bibliography, and click “Search”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5B8A50C-0554-254D-1987-6A44F21F37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C7EDDB92-87B7-515D-1E81-F42BE60B4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="" xmlns:a16="http://schemas.microsoft.com/office/drawing/2014/main" id="{AB8C311F-7253-4AED-9701-7FC0708C4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E2384209-CB15-4CDF-9D31-C44FD9A3F2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="" xmlns:a16="http://schemas.microsoft.com/office/drawing/2014/main" id="{2633B3B5-CC90-43F0-8714-D31D1F3F0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="" xmlns:a16="http://schemas.microsoft.com/office/drawing/2014/main" id="{A8D57A06-A426-446D-B02C-A2DC6B62E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94AB959-867F-95CF-AA2E-2E408ACCF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75" y="457200"/>
            <a:ext cx="958645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1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425932A2-796D-35FE-65ED-E750C79B2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72FD19EE-E056-5E0C-52E3-CE99FACDDB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="" xmlns:a16="http://schemas.microsoft.com/office/drawing/2014/main" id="{F6C7705B-104E-0BD1-8ED3-555C4D873D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="" xmlns:a16="http://schemas.microsoft.com/office/drawing/2014/main" id="{DB9918A5-FBD5-E048-A922-F570E42F4C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03949B-8B88-338D-29FF-F0C61BD5F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dirty="0"/>
              <a:t>You get formatted output with active DOI and EDN links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738F083-1A8D-B4A4-B284-92ECA1F3B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9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A9D7843E-9BF9-CA39-1493-5167161E1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" name="Rectangle 108">
            <a:extLst>
              <a:ext uri="{FF2B5EF4-FFF2-40B4-BE49-F238E27FC236}">
                <a16:creationId xmlns="" xmlns:a16="http://schemas.microsoft.com/office/drawing/2014/main" id="{AB8C311F-7253-4AED-9701-7FC0708C4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="" xmlns:a16="http://schemas.microsoft.com/office/drawing/2014/main" id="{E2384209-CB15-4CDF-9D31-C44FD9A3F2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="" xmlns:a16="http://schemas.microsoft.com/office/drawing/2014/main" id="{2633B3B5-CC90-43F0-8714-D31D1F3F0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="" xmlns:a16="http://schemas.microsoft.com/office/drawing/2014/main" id="{A8D57A06-A426-446D-B02C-A2DC6B62E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E9F8008-4829-52E0-8297-2720D48135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289" y="457200"/>
            <a:ext cx="654942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FE5A93EE-5385-58B2-1CAF-BF58BCBC9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E6DFD0DE-31A1-FF0C-410B-95A0597925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="" xmlns:a16="http://schemas.microsoft.com/office/drawing/2014/main" id="{8095923D-6591-BF18-01FD-2E565A1396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="" xmlns:a16="http://schemas.microsoft.com/office/drawing/2014/main" id="{2074B7A3-6BAB-63A1-6681-5275F76698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B65B2A-1AFF-8159-F4DC-BE5B4E18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400" dirty="0"/>
              <a:t>If available, copy the active DOI and EDN links to the clipboard: right-click and select “Copy link,” then, following your reference list’s format, paste the full link at the end of the citation after a space.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429614F-7F65-6B9E-420D-79DC5A0A47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5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045B7D02-33CE-26F2-1473-5B49ABADC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" name="Rectangle 119">
            <a:extLst>
              <a:ext uri="{FF2B5EF4-FFF2-40B4-BE49-F238E27FC236}">
                <a16:creationId xmlns="" xmlns:a16="http://schemas.microsoft.com/office/drawing/2014/main" id="{AB8C311F-7253-4AED-9701-7FC0708C4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="" xmlns:a16="http://schemas.microsoft.com/office/drawing/2014/main" id="{E2384209-CB15-4CDF-9D31-C44FD9A3F2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="" xmlns:a16="http://schemas.microsoft.com/office/drawing/2014/main" id="{2633B3B5-CC90-43F0-8714-D31D1F3F0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="" xmlns:a16="http://schemas.microsoft.com/office/drawing/2014/main" id="{A8D57A06-A426-446D-B02C-A2DC6B62E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B8D1CBA-B12D-46D5-1D37-69FEB6F0F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31" y="457200"/>
            <a:ext cx="925073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04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A09662EB-97EA-DB61-D935-A620251D0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1" name="Rectangle 130">
            <a:extLst>
              <a:ext uri="{FF2B5EF4-FFF2-40B4-BE49-F238E27FC236}">
                <a16:creationId xmlns="" xmlns:a16="http://schemas.microsoft.com/office/drawing/2014/main" id="{AB8C311F-7253-4AED-9701-7FC0708C4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="" xmlns:a16="http://schemas.microsoft.com/office/drawing/2014/main" id="{E2384209-CB15-4CDF-9D31-C44FD9A3F2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="" xmlns:a16="http://schemas.microsoft.com/office/drawing/2014/main" id="{2633B3B5-CC90-43F0-8714-D31D1F3F0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="" xmlns:a16="http://schemas.microsoft.com/office/drawing/2014/main" id="{A8D57A06-A426-446D-B02C-A2DC6B62E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DF692E5-18C7-AE3F-34E5-49CF4ADAF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7200"/>
            <a:ext cx="91439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FFD48BC7-DC40-47DE-87EE-9F4B6ECB9A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="" xmlns:a16="http://schemas.microsoft.com/office/drawing/2014/main" id="{E502BBC7-2C76-46F3-BC24-5985BC13DB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="" xmlns:a16="http://schemas.microsoft.com/office/drawing/2014/main" id="{C7F28D52-2A5F-4D23-81AE-7CB8B591C7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FCB8FD-9836-05B8-4CA1-56E3B6D0D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eLIBRARY</a:t>
            </a:r>
            <a:r>
              <a:rPr lang="en-US" sz="3400" dirty="0" smtClean="0"/>
              <a:t>.ru offers </a:t>
            </a:r>
            <a:r>
              <a:rPr lang="en-US" sz="3400" dirty="0"/>
              <a:t>a convenient service for searching and identifying Literature references based on a provided list. To use this service, you should: 1. Log in to the website </a:t>
            </a:r>
            <a:r>
              <a:rPr lang="en-US" sz="3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https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://elibrary.ru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629484E-3792-4B3D-89AD-7C8A1ED0E0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45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9D9A6620-03A7-7E55-6D66-E46B93BAD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D8C4DCE9-1BAC-FB46-54C0-A1EC80C173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="" xmlns:a16="http://schemas.microsoft.com/office/drawing/2014/main" id="{2D7841C5-7063-3391-BDE7-59321A028B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="" xmlns:a16="http://schemas.microsoft.com/office/drawing/2014/main" id="{1F822D48-34AF-FA1C-3FF7-D90A57C333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2761F6-F25F-C6A9-0705-650D93D8E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400" i="1" u="sng" dirty="0"/>
              <a:t>From a link like this:</a:t>
            </a:r>
            <a:br>
              <a:rPr lang="en-US" sz="3400" i="1" u="sng" dirty="0"/>
            </a:br>
            <a:r>
              <a:rPr lang="ru-RU" sz="3400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400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dirty="0" err="1"/>
              <a:t>Potekaev</a:t>
            </a:r>
            <a:r>
              <a:rPr lang="en-US" sz="3400" dirty="0"/>
              <a:t> NN, </a:t>
            </a:r>
            <a:r>
              <a:rPr lang="en-US" sz="3400" dirty="0" err="1"/>
              <a:t>Kisina</a:t>
            </a:r>
            <a:r>
              <a:rPr lang="en-US" sz="3400" dirty="0"/>
              <a:t> VI, Romanova IV, </a:t>
            </a:r>
            <a:r>
              <a:rPr lang="en-US" sz="3400" dirty="0" err="1"/>
              <a:t>Guschin</a:t>
            </a:r>
            <a:r>
              <a:rPr lang="en-US" sz="3400" dirty="0"/>
              <a:t> AE, </a:t>
            </a:r>
            <a:r>
              <a:rPr lang="en-US" sz="3400" dirty="0" err="1"/>
              <a:t>Polevschikova</a:t>
            </a:r>
            <a:r>
              <a:rPr lang="en-US" sz="3400" dirty="0"/>
              <a:t> SA. Current status of Mycoplasma genitalium infection. Russian Journal of Clinical Dermatology and Venereology. 2018;17(3):12–21. (in Russian)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C76AE5E-6EAD-776B-986A-AC6F515963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03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B4EE3C56-BA86-5A30-A836-C153BCEE4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F5D9B506-4CF7-5AE3-A7FF-13AD282DAD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="" xmlns:a16="http://schemas.microsoft.com/office/drawing/2014/main" id="{2985341D-EAC3-2E8E-0DAF-2BA57FF76E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="" xmlns:a16="http://schemas.microsoft.com/office/drawing/2014/main" id="{DE3531B9-6F31-7373-D942-6EB6C4179A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5551B1-1C1C-A15F-D943-07020304A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4"/>
            <a:ext cx="9144000" cy="33148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400" i="1" u="sng" dirty="0"/>
              <a:t>The following should be obtained:</a:t>
            </a:r>
            <a:br>
              <a:rPr lang="en-US" sz="3400" i="1" u="sng" dirty="0"/>
            </a:br>
            <a:r>
              <a:rPr lang="ru-RU" sz="3400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400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dirty="0" err="1"/>
              <a:t>Potekaev</a:t>
            </a:r>
            <a:r>
              <a:rPr lang="en-US" sz="3400" dirty="0"/>
              <a:t> N.N., </a:t>
            </a:r>
            <a:r>
              <a:rPr lang="en-US" sz="3400" dirty="0" err="1"/>
              <a:t>Kisina</a:t>
            </a:r>
            <a:r>
              <a:rPr lang="en-US" sz="3400" dirty="0"/>
              <a:t> V.I., Romanova I.V., </a:t>
            </a:r>
            <a:r>
              <a:rPr lang="en-US" sz="3400" dirty="0" err="1"/>
              <a:t>Guschin</a:t>
            </a:r>
            <a:r>
              <a:rPr lang="en-US" sz="3400" dirty="0"/>
              <a:t> A.E., </a:t>
            </a:r>
            <a:r>
              <a:rPr lang="en-US" sz="3400" dirty="0" err="1"/>
              <a:t>Polevschikova</a:t>
            </a:r>
            <a:r>
              <a:rPr lang="en-US" sz="3400" dirty="0"/>
              <a:t> S.A. Current status of Mycoplasma genitalium infection. Russian Journal of Clinical Dermatology and Venereology. 2018; 17(3): 12-21.   https://doi.org/10.17116/klinderma201817312 https://elibrary.ru/uvfdoq (in Russian).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662DF52-3903-55FE-CE59-BC40EE8243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59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B072EC1C-6A20-90A6-6841-BF586524E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517A158E-753A-D284-D7DE-CBAD1E83BB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="" xmlns:a16="http://schemas.microsoft.com/office/drawing/2014/main" id="{86704114-77F2-BDB6-257C-5AF2904834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="" xmlns:a16="http://schemas.microsoft.com/office/drawing/2014/main" id="{5568AA07-50BE-4C81-6B22-081A05013C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856823-9723-B171-6F84-8B0A392DF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4"/>
            <a:ext cx="9144000" cy="33148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dirty="0"/>
              <a:t>Full links will allow interested readers easy access to the source directly from PDF files and digital copies of the article;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28B03BD-00A2-93D2-B1ED-809DCA7860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30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99B407EB-781B-75DA-6945-B59192E7A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62975D68-A728-E4F3-C85C-763B24A15F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="" xmlns:a16="http://schemas.microsoft.com/office/drawing/2014/main" id="{69BEE568-5C8A-B8CE-094E-F944E653CE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="" xmlns:a16="http://schemas.microsoft.com/office/drawing/2014/main" id="{BC116D91-12C7-FD10-BDE7-A0E7471A3F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CB84E6-BB11-6FA3-5E5A-2B29BD32C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4"/>
            <a:ext cx="9144000" cy="33148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dirty="0"/>
              <a:t>and, most importantly, when an article’s metadata is entered into reference databases, this will add significance to the article’s </a:t>
            </a:r>
            <a:r>
              <a:rPr lang="en-US" sz="3400" b="1" dirty="0"/>
              <a:t>reference weight</a:t>
            </a:r>
            <a:r>
              <a:rPr lang="en-US" sz="3400" dirty="0"/>
              <a:t>!</a:t>
            </a:r>
            <a:r>
              <a:rPr lang="ru-RU" sz="3400" dirty="0" smtClean="0"/>
              <a:t> 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0EA7D4A-B2EF-B203-CEC4-7DD7660B9A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73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29450CCF-A020-9F55-3FB5-BDDC08AA4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1B907E49-8E9C-A858-4476-C71415F143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="" xmlns:a16="http://schemas.microsoft.com/office/drawing/2014/main" id="{7020B574-69F9-61D7-A097-DDC1888C2A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="" xmlns:a16="http://schemas.microsoft.com/office/drawing/2014/main" id="{45476648-0F80-6D2D-5034-691A07198A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DF1C45-0DDA-878E-7D80-17DA8CE77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4"/>
            <a:ext cx="9144000" cy="33148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dirty="0"/>
              <a:t>The article will appear complete and thorough, with </a:t>
            </a:r>
            <a:r>
              <a:rPr lang="en-US" sz="3400" dirty="0" smtClean="0"/>
              <a:t>cited </a:t>
            </a:r>
            <a:r>
              <a:rPr lang="en-US" sz="3400" dirty="0"/>
              <a:t>sources fully integrated.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F88C2DD-7F93-12CA-ABFB-9764EDDE4F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0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5792B65D-9063-CDE3-8781-80E986B7D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006BD7FC-0514-4578-58C6-B9B58F4DCB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="" xmlns:a16="http://schemas.microsoft.com/office/drawing/2014/main" id="{B978142F-5515-872D-9966-CF7210A958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="" xmlns:a16="http://schemas.microsoft.com/office/drawing/2014/main" id="{53C1BD2E-76D1-90E1-E169-E1A4BC3C93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B44F91-3AEA-2033-AB9F-44BEFBC7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4"/>
            <a:ext cx="9144000" cy="33148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400" dirty="0"/>
              <a:t>If, for whatever reason, the </a:t>
            </a:r>
            <a:r>
              <a:rPr lang="en-US" sz="3400" dirty="0">
                <a:solidFill>
                  <a:srgbClr val="FF0000"/>
                </a:solidFill>
              </a:rPr>
              <a:t>eLIBRARY</a:t>
            </a:r>
            <a:r>
              <a:rPr lang="en-US" sz="3400" dirty="0"/>
              <a:t> service is unable to identify a literature source and there are no active DOI or EDN links, it is easy to find the missing information using search engines such as </a:t>
            </a:r>
            <a:r>
              <a:rPr lang="en-US" sz="3400" dirty="0" err="1"/>
              <a:t>Yandex</a:t>
            </a:r>
            <a:r>
              <a:rPr lang="en-US" sz="3400" dirty="0"/>
              <a:t>, Google, etc.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AC49841-ACE7-2C28-2EEB-BBA902C0C2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47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50487062-BA82-A102-CC25-5B5BFCCB6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41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Freeform: Shape 143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Rectangle 145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47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: Shape 149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2" name="Isosceles Triangle 151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8DC2D4F-1E8B-ECDC-855D-526D7A729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629664"/>
            <a:ext cx="10905066" cy="3598671"/>
          </a:xfrm>
          <a:prstGeom prst="rect">
            <a:avLst/>
          </a:prstGeom>
          <a:ln>
            <a:noFill/>
          </a:ln>
        </p:spPr>
      </p:pic>
      <p:sp>
        <p:nvSpPr>
          <p:cNvPr id="154" name="Isosceles Triangle 153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79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32FAFE65-7585-F128-665C-EBE246F58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78EC3CBC-4E01-1BDC-FE15-79FEE8B200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="" xmlns:a16="http://schemas.microsoft.com/office/drawing/2014/main" id="{F69A1C96-5F04-472A-D88D-D57DF4EB33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="" xmlns:a16="http://schemas.microsoft.com/office/drawing/2014/main" id="{F920DBC4-4F62-D0FB-6C04-091CF90550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8675FD-E46F-5BB6-6AEF-44F3C6A19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4"/>
            <a:ext cx="9144000" cy="33148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dirty="0"/>
              <a:t>Copy the source and paste it into the search bar…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F53EA9A-968E-F286-E14D-0509C77DED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57D8AA44-04E7-AFFA-7831-851AC4DEC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Rectangle 164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: Shape 168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1" name="Isosceles Triangle 170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4AFD5C7-10A4-60A1-41A7-E87EFC3CE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67" y="643467"/>
            <a:ext cx="7528465" cy="5571065"/>
          </a:xfrm>
          <a:prstGeom prst="rect">
            <a:avLst/>
          </a:prstGeom>
          <a:ln>
            <a:noFill/>
          </a:ln>
        </p:spPr>
      </p:pic>
      <p:sp>
        <p:nvSpPr>
          <p:cNvPr id="173" name="Isosceles Triangle 172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1618AC30-501C-DA8C-5A94-BCC2F33CD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F898E8C0-0520-55A4-4580-2D68496511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="" xmlns:a16="http://schemas.microsoft.com/office/drawing/2014/main" id="{81434755-F1A4-4E46-DA94-3CE378D015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="" xmlns:a16="http://schemas.microsoft.com/office/drawing/2014/main" id="{A5B69AED-0608-F3F3-9960-0F3D832E4E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34F02E-A841-AA8E-BDE5-FDC7ED5EC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4"/>
            <a:ext cx="9144000" cy="33148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dirty="0"/>
              <a:t>When we get the output, we go to the source’s location, verify that the list of authors, title, and other metadata are correct, and copy the DOI link.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1DC7121-6931-3AD1-D73E-0AF60D0CE9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1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="" xmlns:a16="http://schemas.microsoft.com/office/drawing/2014/main" id="{AB8C311F-7253-4AED-9701-7FC0708C4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1">
            <a:extLst>
              <a:ext uri="{FF2B5EF4-FFF2-40B4-BE49-F238E27FC236}">
                <a16:creationId xmlns="" xmlns:a16="http://schemas.microsoft.com/office/drawing/2014/main" id="{E2384209-CB15-4CDF-9D31-C44FD9A3F2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="" xmlns:a16="http://schemas.microsoft.com/office/drawing/2014/main" id="{2633B3B5-CC90-43F0-8714-D31D1F3F0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5">
            <a:extLst>
              <a:ext uri="{FF2B5EF4-FFF2-40B4-BE49-F238E27FC236}">
                <a16:creationId xmlns="" xmlns:a16="http://schemas.microsoft.com/office/drawing/2014/main" id="{A8D57A06-A426-446D-B02C-A2DC6B62E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D3F6EA4-7AD0-8A3C-B326-CFDBC238F3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777" y="457200"/>
            <a:ext cx="585444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3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049B0BF3-E2E8-3530-FF46-F1CECAD28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77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Freeform: Shape 17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Rectangle 181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reeform: Shape 18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8" name="Isosceles Triangle 187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852FBE2-C1F1-1A84-7AC2-712FE0B10E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4" y="643467"/>
            <a:ext cx="6773332" cy="5571065"/>
          </a:xfrm>
          <a:prstGeom prst="rect">
            <a:avLst/>
          </a:prstGeom>
          <a:ln>
            <a:noFill/>
          </a:ln>
        </p:spPr>
      </p:pic>
      <p:sp>
        <p:nvSpPr>
          <p:cNvPr id="190" name="Isosceles Triangle 189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3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A15DFBC9-E57D-ACCE-B3FD-8191D1E75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24C9435B-052D-2CE6-2391-CCF738078A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="" xmlns:a16="http://schemas.microsoft.com/office/drawing/2014/main" id="{287CA941-A145-AB44-E3A2-E2BF4604AD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="" xmlns:a16="http://schemas.microsoft.com/office/drawing/2014/main" id="{7528D2B3-5001-ACC2-66BC-EA0ABDAEE6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945505-4495-D3A1-2819-3D2715B73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4"/>
            <a:ext cx="9144000" cy="33148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dirty="0"/>
              <a:t>Optionally, we can specify a PubMed identifier, e.g., PMID: 12345678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DAAC379-2407-B15C-6ECD-73905D3597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5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CBE58307-854C-EE30-1A3F-A301E20A6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904E9F8F-A2DB-DC40-45CB-5D7B3A6F3B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="" xmlns:a16="http://schemas.microsoft.com/office/drawing/2014/main" id="{BA4243AC-BB80-5094-110C-F40A2B3DD7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="" xmlns:a16="http://schemas.microsoft.com/office/drawing/2014/main" id="{7C990179-8770-CE2E-3F56-3699777439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1E058E-55EE-4208-51FB-43D1264DC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4"/>
            <a:ext cx="9144000" cy="33148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dirty="0"/>
              <a:t>The following are not permitted in the reference lists: 1. To double references: in this case, you should revise the reference list and the numbering of references in the text of the article.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2E6D386-88CC-0228-4658-99CC0914A6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5064B1F4-1908-918B-A978-452D0B40B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ctangle 194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" name="Freeform: Shape 196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9" name="Rectangle 198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reeform: Shape 202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5" name="Isosceles Triangle 204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CEF9107-4A51-4AD2-4366-95B8A01FF8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236" y="643467"/>
            <a:ext cx="6573527" cy="5571065"/>
          </a:xfrm>
          <a:prstGeom prst="rect">
            <a:avLst/>
          </a:prstGeom>
          <a:ln>
            <a:noFill/>
          </a:ln>
        </p:spPr>
      </p:pic>
      <p:sp>
        <p:nvSpPr>
          <p:cNvPr id="207" name="Isosceles Triangle 206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5650AA44-7263-C4D0-B01B-E1E2BFECD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0C7B8E93-0D1C-79DA-0F71-4F1530C22C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="" xmlns:a16="http://schemas.microsoft.com/office/drawing/2014/main" id="{CCC71D27-C95D-0CE4-856C-F4B2233E37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="" xmlns:a16="http://schemas.microsoft.com/office/drawing/2014/main" id="{00BE2B10-00B2-8684-5C65-E0A1C61572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91FB1F-D6F1-9371-A922-405EAD38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4"/>
            <a:ext cx="9144000" cy="33148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dirty="0"/>
              <a:t>2. </a:t>
            </a:r>
            <a:r>
              <a:rPr lang="en-US" sz="3400" dirty="0" smtClean="0"/>
              <a:t>Invented and/or </a:t>
            </a:r>
            <a:r>
              <a:rPr lang="en-US" sz="3400" dirty="0"/>
              <a:t>generated links marked with an exclamation mark in the search results. If a question mark appears, the link should be carefully checked.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F16CB3F-4049-4419-000F-17CD66291A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8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61E335EC-122E-CE48-6385-9A8DEB2D0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tangle 211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Freeform: Shape 213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215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Freeform: Shape 219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2" name="Isosceles Triangle 221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9774D5F-CB89-16AA-40AC-D9CD81E97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67" y="643467"/>
            <a:ext cx="7528465" cy="5571065"/>
          </a:xfrm>
          <a:prstGeom prst="rect">
            <a:avLst/>
          </a:prstGeom>
          <a:ln>
            <a:noFill/>
          </a:ln>
        </p:spPr>
      </p:pic>
      <p:sp>
        <p:nvSpPr>
          <p:cNvPr id="224" name="Isosceles Triangle 223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5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F1403FC9-69FD-E56E-2E1A-7FD189543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5DEFDE22-D651-22D8-A1F7-B18C11CCC9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="" xmlns:a16="http://schemas.microsoft.com/office/drawing/2014/main" id="{A852D1BD-B73A-194B-2F75-9B289001D7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="" xmlns:a16="http://schemas.microsoft.com/office/drawing/2014/main" id="{6AF5A0EA-9873-EBC0-DBFF-604146EB48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1E0258-3CAE-89A4-730B-1291DA310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4"/>
            <a:ext cx="9144000" cy="33148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400" dirty="0" smtClean="0"/>
              <a:t>Invented and/or </a:t>
            </a:r>
            <a:r>
              <a:rPr lang="en-US" sz="3400" dirty="0"/>
              <a:t>generated links are indicators of falsification and demonstrate that the written article has zero scientific merit. Detecting such articles in abstract databases casts the author in a negative light and harms the Publisher's reputation!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1CB1E61-21BF-B040-08F3-E88C9545A4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71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EBA70C92-7749-B953-2AB6-6F0756710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086D94FF-86F1-28D7-795B-F594998C7D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="" xmlns:a16="http://schemas.microsoft.com/office/drawing/2014/main" id="{8F9A8E90-0AEF-352E-D4AA-D2EA5EA5DA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="" xmlns:a16="http://schemas.microsoft.com/office/drawing/2014/main" id="{016A40E2-1B10-046D-E5A9-135232C724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5441E3-B84F-C8B9-AF4C-AD50BA07C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4"/>
            <a:ext cx="9144000" cy="33148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dirty="0"/>
              <a:t>We wish all Authors to create honest, high-quality research </a:t>
            </a:r>
            <a:r>
              <a:rPr lang="en-US" sz="3400" dirty="0" smtClean="0"/>
              <a:t>papers, </a:t>
            </a:r>
            <a:r>
              <a:rPr lang="en-US" sz="3400" dirty="0"/>
              <a:t>and </a:t>
            </a:r>
            <a:r>
              <a:rPr lang="en-US" sz="3400" dirty="0" smtClean="0"/>
              <a:t>to increase their </a:t>
            </a:r>
            <a:r>
              <a:rPr lang="en-US" sz="3400" dirty="0"/>
              <a:t>citation </a:t>
            </a:r>
            <a:r>
              <a:rPr lang="en-US" sz="3400" dirty="0" smtClean="0"/>
              <a:t>index!</a:t>
            </a:r>
            <a:endParaRPr lang="en-US" sz="3400" kern="12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BE744F3-707A-740C-63AD-10269090C8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77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E08C2CB9-2BC4-3154-3D93-DE4C8C0CF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E431B359-BB07-852A-5C93-A5343DABED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="" xmlns:a16="http://schemas.microsoft.com/office/drawing/2014/main" id="{5D4D8324-4AE9-77BC-B899-27FBD5358E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="" xmlns:a16="http://schemas.microsoft.com/office/drawing/2014/main" id="{2ABD4688-CE41-48C3-185C-5F9E3525E8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C979F3-1399-E11A-CE77-E69A7C9FC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dirty="0"/>
              <a:t>If you are not registered on  </a:t>
            </a:r>
            <a:r>
              <a:rPr lang="en-US" sz="3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https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://</a:t>
            </a:r>
            <a:r>
              <a:rPr lang="en-US" sz="3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elibrary.ru</a:t>
            </a:r>
            <a:r>
              <a:rPr lang="en-US" sz="3400" dirty="0"/>
              <a:t>,</a:t>
            </a:r>
            <a:r>
              <a:rPr lang="en-US" sz="3400" dirty="0" smtClean="0"/>
              <a:t>you </a:t>
            </a:r>
            <a:r>
              <a:rPr lang="en-US" sz="3400" dirty="0"/>
              <a:t>should complete the registration form </a:t>
            </a:r>
            <a:r>
              <a:rPr lang="en-US" sz="3400" dirty="0" smtClean="0"/>
              <a:t>here: </a:t>
            </a:r>
            <a:r>
              <a:rPr lang="en-US" sz="3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  <a:hlinkClick r:id="rId3"/>
              </a:rPr>
              <a:t>link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A71460E-B89A-44F1-8BF2-ABA65B8FA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07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A41D66A0-A9CC-9927-FE46-257DACF37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="" xmlns:a16="http://schemas.microsoft.com/office/drawing/2014/main" id="{AB8C311F-7253-4AED-9701-7FC0708C4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E2384209-CB15-4CDF-9D31-C44FD9A3F2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2633B3B5-CC90-43F0-8714-D31D1F3F0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A8D57A06-A426-446D-B02C-A2DC6B62E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5024256-2918-2382-725C-9CF4A3CB3E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457200"/>
            <a:ext cx="609600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3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B54EB150-7378-68E0-FACB-6536C5671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="" xmlns:a16="http://schemas.microsoft.com/office/drawing/2014/main" id="{AB8C311F-7253-4AED-9701-7FC0708C4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E2384209-CB15-4CDF-9D31-C44FD9A3F2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633B3B5-CC90-43F0-8714-D31D1F3F0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A8D57A06-A426-446D-B02C-A2DC6B62E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E955C8C-EE05-4B94-7ADD-FF4D016B59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2" y="457200"/>
            <a:ext cx="601883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5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8315A78C-8327-681D-07A5-80A5A4574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CC66784C-2D8D-4EEE-F7F8-F4167336C7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="" xmlns:a16="http://schemas.microsoft.com/office/drawing/2014/main" id="{517A2E09-96C1-F346-8921-F1A45D512E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="" xmlns:a16="http://schemas.microsoft.com/office/drawing/2014/main" id="{54786C7E-C5F9-A5E6-BC7E-C0EB2779A9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3246B9-CAE0-8D37-86D1-046A6D7CD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dirty="0"/>
              <a:t>After completing the authorization, find EDN sticker in the green field and switch to this </a:t>
            </a:r>
            <a:r>
              <a:rPr lang="en-US" sz="3400" dirty="0" smtClean="0"/>
              <a:t>section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EB52FBA-BB07-1DCF-2B84-7B99217B0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65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68B99977-F980-62AB-E7B8-6B3FABEB2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="" xmlns:a16="http://schemas.microsoft.com/office/drawing/2014/main" id="{AB8C311F-7253-4AED-9701-7FC0708C4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E2384209-CB15-4CDF-9D31-C44FD9A3F2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2633B3B5-CC90-43F0-8714-D31D1F3F0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A8D57A06-A426-446D-B02C-A2DC6B62E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B3A4C2C-F2CA-A551-FC5A-EB4D530E0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94" y="457200"/>
            <a:ext cx="749981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3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33CB5871-C8BF-DB96-B1C9-F613C5330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CEACE322-9497-8D33-B7CE-9566620275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="" xmlns:a16="http://schemas.microsoft.com/office/drawing/2014/main" id="{6B0BF920-DB77-DCEE-0AC4-4CFC657CBE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="" xmlns:a16="http://schemas.microsoft.com/office/drawing/2014/main" id="{2D4A49A1-337B-03FA-0E0F-5768AB7E70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925659-DAAF-643E-C335-3500192A5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dirty="0"/>
              <a:t>Our next </a:t>
            </a:r>
            <a:r>
              <a:rPr lang="en-US" sz="3400" dirty="0" err="1" smtClean="0"/>
              <a:t>objetive</a:t>
            </a:r>
            <a:r>
              <a:rPr lang="en-US" sz="3400" dirty="0" smtClean="0"/>
              <a:t> </a:t>
            </a:r>
            <a:r>
              <a:rPr lang="en-US" sz="3400" dirty="0"/>
              <a:t>is </a:t>
            </a:r>
            <a:r>
              <a:rPr lang="en-US" sz="3400" dirty="0" smtClean="0"/>
              <a:t>“Service </a:t>
            </a:r>
            <a:r>
              <a:rPr lang="en-US" sz="3400" dirty="0"/>
              <a:t>for automatic identification of links in the reference list</a:t>
            </a:r>
            <a:r>
              <a:rPr lang="en-US" sz="3400" dirty="0" smtClean="0"/>
              <a:t>”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BED3195-E995-231E-7385-496BE56524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94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473</Words>
  <Application>Microsoft Office PowerPoint</Application>
  <PresentationFormat>Произвольный</PresentationFormat>
  <Paragraphs>22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Instructions for the Process of Identifying Literature References </vt:lpstr>
      <vt:lpstr>eLIBRARY.ru offers a convenient service for searching and identifying Literature references based on a provided list. To use this service, you should: 1. Log in to the website https://elibrary.ru</vt:lpstr>
      <vt:lpstr>Презентация PowerPoint</vt:lpstr>
      <vt:lpstr>If you are not registered on  https://elibrary.ru,you should complete the registration form here: link</vt:lpstr>
      <vt:lpstr>Презентация PowerPoint</vt:lpstr>
      <vt:lpstr>Презентация PowerPoint</vt:lpstr>
      <vt:lpstr>After completing the authorization, find EDN sticker in the green field and switch to this section</vt:lpstr>
      <vt:lpstr>Презентация PowerPoint</vt:lpstr>
      <vt:lpstr>Our next objetive is “Service for automatic identification of links in the reference list”</vt:lpstr>
      <vt:lpstr>Презентация PowerPoint</vt:lpstr>
      <vt:lpstr>Here you will find a field for entering an existing reference list.</vt:lpstr>
      <vt:lpstr>Презентация PowerPoint</vt:lpstr>
      <vt:lpstr>Check the boxes, upload the bibliography, and click “Search”</vt:lpstr>
      <vt:lpstr>Презентация PowerPoint</vt:lpstr>
      <vt:lpstr>You get formatted output with active DOI and EDN links</vt:lpstr>
      <vt:lpstr>Презентация PowerPoint</vt:lpstr>
      <vt:lpstr>If available, copy the active DOI and EDN links to the clipboard: right-click and select “Copy link,” then, following your reference list’s format, paste the full link at the end of the citation after a space.</vt:lpstr>
      <vt:lpstr>Презентация PowerPoint</vt:lpstr>
      <vt:lpstr>Презентация PowerPoint</vt:lpstr>
      <vt:lpstr>From a link like this:  Potekaev NN, Kisina VI, Romanova IV, Guschin AE, Polevschikova SA. Current status of Mycoplasma genitalium infection. Russian Journal of Clinical Dermatology and Venereology. 2018;17(3):12–21. (in Russian)</vt:lpstr>
      <vt:lpstr>The following should be obtained:  Potekaev N.N., Kisina V.I., Romanova I.V., Guschin A.E., Polevschikova S.A. Current status of Mycoplasma genitalium infection. Russian Journal of Clinical Dermatology and Venereology. 2018; 17(3): 12-21.   https://doi.org/10.17116/klinderma201817312 https://elibrary.ru/uvfdoq (in Russian).</vt:lpstr>
      <vt:lpstr>Full links will allow interested readers easy access to the source directly from PDF files and digital copies of the article;</vt:lpstr>
      <vt:lpstr>and, most importantly, when an article’s metadata is entered into reference databases, this will add significance to the article’s reference weight! </vt:lpstr>
      <vt:lpstr>The article will appear complete and thorough, with cited sources fully integrated.</vt:lpstr>
      <vt:lpstr>If, for whatever reason, the eLIBRARY service is unable to identify a literature source and there are no active DOI or EDN links, it is easy to find the missing information using search engines such as Yandex, Google, etc.</vt:lpstr>
      <vt:lpstr>Презентация PowerPoint</vt:lpstr>
      <vt:lpstr>Copy the source and paste it into the search bar…</vt:lpstr>
      <vt:lpstr>Презентация PowerPoint</vt:lpstr>
      <vt:lpstr>When we get the output, we go to the source’s location, verify that the list of authors, title, and other metadata are correct, and copy the DOI link.</vt:lpstr>
      <vt:lpstr>Презентация PowerPoint</vt:lpstr>
      <vt:lpstr>Optionally, we can specify a PubMed identifier, e.g., PMID: 12345678</vt:lpstr>
      <vt:lpstr>The following are not permitted in the reference lists: 1. To double references: in this case, you should revise the reference list and the numbering of references in the text of the article.</vt:lpstr>
      <vt:lpstr>Презентация PowerPoint</vt:lpstr>
      <vt:lpstr>2. Invented and/or generated links marked with an exclamation mark in the search results. If a question mark appears, the link should be carefully checked.</vt:lpstr>
      <vt:lpstr>Презентация PowerPoint</vt:lpstr>
      <vt:lpstr>Invented and/or generated links are indicators of falsification and demonstrate that the written article has zero scientific merit. Detecting such articles in abstract databases casts the author in a negative light and harms the Publisher's reputation!</vt:lpstr>
      <vt:lpstr>We wish all Authors to create honest, high-quality research papers, and to increase their citation index!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к процессу идентификации ссылок Литературы</dc:title>
  <dc:creator>Николай Люблев</dc:creator>
  <cp:lastModifiedBy>Asus</cp:lastModifiedBy>
  <cp:revision>29</cp:revision>
  <dcterms:created xsi:type="dcterms:W3CDTF">2026-05-21T08:38:52Z</dcterms:created>
  <dcterms:modified xsi:type="dcterms:W3CDTF">2026-05-26T09:10:16Z</dcterms:modified>
</cp:coreProperties>
</file>